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53"/>
  </p:notesMasterIdLst>
  <p:handoutMasterIdLst>
    <p:handoutMasterId r:id="rId54"/>
  </p:handoutMasterIdLst>
  <p:sldIdLst>
    <p:sldId id="258" r:id="rId3"/>
    <p:sldId id="772" r:id="rId4"/>
    <p:sldId id="794" r:id="rId5"/>
    <p:sldId id="793" r:id="rId6"/>
    <p:sldId id="782" r:id="rId7"/>
    <p:sldId id="723" r:id="rId8"/>
    <p:sldId id="724" r:id="rId9"/>
    <p:sldId id="333" r:id="rId10"/>
    <p:sldId id="727" r:id="rId11"/>
    <p:sldId id="778" r:id="rId12"/>
    <p:sldId id="732" r:id="rId13"/>
    <p:sldId id="795" r:id="rId14"/>
    <p:sldId id="725" r:id="rId15"/>
    <p:sldId id="734" r:id="rId16"/>
    <p:sldId id="736" r:id="rId17"/>
    <p:sldId id="796" r:id="rId18"/>
    <p:sldId id="737" r:id="rId19"/>
    <p:sldId id="786" r:id="rId20"/>
    <p:sldId id="785" r:id="rId21"/>
    <p:sldId id="738" r:id="rId22"/>
    <p:sldId id="739" r:id="rId23"/>
    <p:sldId id="740" r:id="rId24"/>
    <p:sldId id="741" r:id="rId25"/>
    <p:sldId id="743" r:id="rId26"/>
    <p:sldId id="744" r:id="rId27"/>
    <p:sldId id="746" r:id="rId28"/>
    <p:sldId id="747" r:id="rId29"/>
    <p:sldId id="749" r:id="rId30"/>
    <p:sldId id="750" r:id="rId31"/>
    <p:sldId id="783" r:id="rId32"/>
    <p:sldId id="787" r:id="rId33"/>
    <p:sldId id="752" r:id="rId34"/>
    <p:sldId id="753" r:id="rId35"/>
    <p:sldId id="754" r:id="rId36"/>
    <p:sldId id="755" r:id="rId37"/>
    <p:sldId id="764" r:id="rId38"/>
    <p:sldId id="780" r:id="rId39"/>
    <p:sldId id="757" r:id="rId40"/>
    <p:sldId id="758" r:id="rId41"/>
    <p:sldId id="759" r:id="rId42"/>
    <p:sldId id="760" r:id="rId43"/>
    <p:sldId id="761" r:id="rId44"/>
    <p:sldId id="762" r:id="rId45"/>
    <p:sldId id="777" r:id="rId46"/>
    <p:sldId id="766" r:id="rId47"/>
    <p:sldId id="798" r:id="rId48"/>
    <p:sldId id="799" r:id="rId49"/>
    <p:sldId id="800" r:id="rId50"/>
    <p:sldId id="801" r:id="rId51"/>
    <p:sldId id="802" r:id="rId52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04" autoAdjust="0"/>
    <p:restoredTop sz="71879" autoAdjust="0"/>
  </p:normalViewPr>
  <p:slideViewPr>
    <p:cSldViewPr>
      <p:cViewPr varScale="1">
        <p:scale>
          <a:sx n="89" d="100"/>
          <a:sy n="89" d="100"/>
        </p:scale>
        <p:origin x="11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Change</a:t>
            </a:r>
            <a:r>
              <a:rPr lang="es-ES_tradnl" dirty="0"/>
              <a:t> logo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93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4EC39-7C95-BD45-87D9-B64B3192BC8B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Just need to know how to turn on a computer and 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love questions!!!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as: who knows how to turn computer on? </a:t>
            </a:r>
            <a:r>
              <a:rPr lang="en-US" altLang="en-US" dirty="0" err="1">
                <a:latin typeface="Times New Roman" charset="0"/>
              </a:rPr>
              <a:t>Jk</a:t>
            </a:r>
            <a:r>
              <a:rPr lang="en-US" altLang="en-US" dirty="0">
                <a:latin typeface="Times New Roman" charset="0"/>
              </a:rPr>
              <a:t> most computers are on for you already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Just need to know how to turn on a computer and 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love questions!!!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as: who knows how to turn computer on? </a:t>
            </a:r>
            <a:r>
              <a:rPr lang="en-US" altLang="en-US" dirty="0" err="1">
                <a:latin typeface="Times New Roman" charset="0"/>
              </a:rPr>
              <a:t>Jk</a:t>
            </a:r>
            <a:r>
              <a:rPr lang="en-US" altLang="en-US" dirty="0">
                <a:latin typeface="Times New Roman" charset="0"/>
              </a:rPr>
              <a:t> most computers are on for you already</a:t>
            </a:r>
          </a:p>
        </p:txBody>
      </p:sp>
    </p:spTree>
    <p:extLst>
      <p:ext uri="{BB962C8B-B14F-4D97-AF65-F5344CB8AC3E}">
        <p14:creationId xmlns:p14="http://schemas.microsoft.com/office/powerpoint/2010/main" val="822661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4D491D-6C1E-B846-B0B8-0F31511B67B1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want all of you to be successful</a:t>
            </a:r>
          </a:p>
          <a:p>
            <a:r>
              <a:rPr lang="en-US" altLang="en-US" dirty="0">
                <a:latin typeface="Times New Roman" charset="0"/>
              </a:rPr>
              <a:t>That</a:t>
            </a:r>
            <a:r>
              <a:rPr lang="fr-FR" altLang="en-US" dirty="0">
                <a:latin typeface="Times New Roman" charset="0"/>
              </a:rPr>
              <a:t>’</a:t>
            </a:r>
            <a:r>
              <a:rPr lang="en-US" altLang="en-US" dirty="0">
                <a:latin typeface="Times New Roman" charset="0"/>
              </a:rPr>
              <a:t>s why we have such a large course staff</a:t>
            </a:r>
          </a:p>
          <a:p>
            <a:r>
              <a:rPr lang="en-US" altLang="en-US" dirty="0">
                <a:latin typeface="Times New Roman" charset="0"/>
              </a:rPr>
              <a:t>But over years and years and years we have been working on our material so that everyone gets through…</a:t>
            </a:r>
          </a:p>
          <a:p>
            <a:r>
              <a:rPr lang="en-US" altLang="en-US" dirty="0">
                <a:latin typeface="Times New Roman" charset="0"/>
              </a:rPr>
              <a:t>Not competing against anyone but yourself. Everyone can win!</a:t>
            </a: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Class norms</a:t>
            </a:r>
          </a:p>
          <a:p>
            <a:r>
              <a:rPr lang="en-US" altLang="en-US" dirty="0">
                <a:latin typeface="Times New Roman" charset="0"/>
              </a:rPr>
              <a:t>Helping each other</a:t>
            </a:r>
          </a:p>
          <a:p>
            <a:r>
              <a:rPr lang="en-US" altLang="en-US" dirty="0">
                <a:latin typeface="Times New Roman" charset="0"/>
              </a:rPr>
              <a:t>No grades</a:t>
            </a:r>
          </a:p>
          <a:p>
            <a:r>
              <a:rPr lang="en-US" altLang="en-US" dirty="0">
                <a:latin typeface="Times New Roman" charset="0"/>
              </a:rPr>
              <a:t>Questions (help them but don’t give answers)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 Internet!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11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Name after Karel Capek,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52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Karel is a gentle introduction to programming</a:t>
            </a:r>
          </a:p>
        </p:txBody>
      </p:sp>
    </p:spTree>
    <p:extLst>
      <p:ext uri="{BB962C8B-B14F-4D97-AF65-F5344CB8AC3E}">
        <p14:creationId xmlns:p14="http://schemas.microsoft.com/office/powerpoint/2010/main" val="3521496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Just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question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now</a:t>
            </a:r>
            <a:r>
              <a:rPr lang="es-ES_tradnl" dirty="0"/>
              <a:t>: </a:t>
            </a:r>
            <a:r>
              <a:rPr lang="es-ES_tradnl" dirty="0" err="1"/>
              <a:t>start</a:t>
            </a:r>
            <a:r>
              <a:rPr lang="es-ES_tradnl" dirty="0"/>
              <a:t> </a:t>
            </a:r>
            <a:r>
              <a:rPr lang="es-ES_tradnl" dirty="0" err="1"/>
              <a:t>thinking</a:t>
            </a:r>
            <a:r>
              <a:rPr lang="es-ES_tradnl" dirty="0"/>
              <a:t>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, </a:t>
            </a:r>
            <a:r>
              <a:rPr lang="es-ES_tradnl" dirty="0" err="1"/>
              <a:t>fill</a:t>
            </a:r>
            <a:r>
              <a:rPr lang="es-ES_tradnl" dirty="0"/>
              <a:t> </a:t>
            </a:r>
            <a:r>
              <a:rPr lang="es-ES_tradnl" dirty="0" err="1"/>
              <a:t>out</a:t>
            </a:r>
            <a:r>
              <a:rPr lang="es-ES_tradnl" dirty="0"/>
              <a:t> pre-</a:t>
            </a:r>
            <a:r>
              <a:rPr lang="es-ES_tradnl" dirty="0" err="1"/>
              <a:t>survey</a:t>
            </a:r>
            <a:r>
              <a:rPr lang="es-ES_tradnl" dirty="0"/>
              <a:t>, I </a:t>
            </a:r>
            <a:r>
              <a:rPr lang="es-ES_tradnl" dirty="0" err="1"/>
              <a:t>give</a:t>
            </a:r>
            <a:r>
              <a:rPr lang="es-ES_tradnl" dirty="0"/>
              <a:t> </a:t>
            </a:r>
            <a:r>
              <a:rPr lang="es-ES_tradnl" dirty="0" err="1"/>
              <a:t>answer</a:t>
            </a:r>
            <a:r>
              <a:rPr lang="es-ES_tradnl" dirty="0"/>
              <a:t> in </a:t>
            </a:r>
            <a:r>
              <a:rPr lang="es-ES_tradnl" dirty="0" err="1"/>
              <a:t>afternoon</a:t>
            </a:r>
            <a:r>
              <a:rPr lang="es-ES_tradnl" dirty="0"/>
              <a:t> </a:t>
            </a:r>
            <a:r>
              <a:rPr lang="es-ES_tradnl" dirty="0" err="1"/>
              <a:t>lecture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361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A241B8-15DC-924F-AD2A-B2276AACE139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1D0F5B9-E0D4-6F42-8A3D-499CE114C98A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A778A67-E092-A844-8E94-FD107ED3B79E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A2E753F-FEBC-D241-B7BB-C4FA14530E70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924194-0130-2244-B71C-2D52ED05DE65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3E2D38B-E6BA-B14F-801D-74AE20E2A80E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693C7AE-4B06-2847-BB13-8EFCB2225DF9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master’s</a:t>
            </a:r>
            <a:r>
              <a:rPr lang="es-ES_tradnl" dirty="0"/>
              <a:t> </a:t>
            </a:r>
            <a:r>
              <a:rPr lang="es-ES_tradnl" dirty="0" err="1"/>
              <a:t>degree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Stanford, </a:t>
            </a:r>
            <a:r>
              <a:rPr lang="es-ES_tradnl" dirty="0" err="1"/>
              <a:t>play</a:t>
            </a:r>
            <a:r>
              <a:rPr lang="es-ES_tradnl" dirty="0"/>
              <a:t> </a:t>
            </a:r>
            <a:r>
              <a:rPr lang="es-ES_tradnl" dirty="0" err="1"/>
              <a:t>volleyball</a:t>
            </a:r>
            <a:r>
              <a:rPr lang="es-ES_tradnl" dirty="0"/>
              <a:t> (</a:t>
            </a:r>
            <a:r>
              <a:rPr lang="es-ES_tradnl" dirty="0" err="1"/>
              <a:t>lol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I’m</a:t>
            </a:r>
            <a:r>
              <a:rPr lang="es-ES_tradnl" dirty="0"/>
              <a:t> short), am </a:t>
            </a:r>
            <a:r>
              <a:rPr lang="es-ES_tradnl" dirty="0" err="1"/>
              <a:t>vegetarian</a:t>
            </a:r>
            <a:r>
              <a:rPr lang="es-ES_tradnl" dirty="0"/>
              <a:t> (</a:t>
            </a:r>
            <a:r>
              <a:rPr lang="es-ES_tradnl" dirty="0" err="1"/>
              <a:t>which</a:t>
            </a:r>
            <a:r>
              <a:rPr lang="es-ES_tradnl" dirty="0"/>
              <a:t> has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hard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delicious</a:t>
            </a:r>
            <a:r>
              <a:rPr lang="es-ES_tradnl" dirty="0"/>
              <a:t> </a:t>
            </a:r>
            <a:r>
              <a:rPr lang="es-ES_tradnl" dirty="0" err="1"/>
              <a:t>food</a:t>
            </a:r>
            <a:r>
              <a:rPr lang="es-ES_tradnl" dirty="0"/>
              <a:t> </a:t>
            </a:r>
            <a:r>
              <a:rPr lang="es-ES_tradnl" dirty="0" err="1"/>
              <a:t>I’ve</a:t>
            </a:r>
            <a:r>
              <a:rPr lang="es-ES_tradnl" dirty="0"/>
              <a:t> </a:t>
            </a:r>
            <a:r>
              <a:rPr lang="es-ES_tradnl" dirty="0" err="1"/>
              <a:t>seen</a:t>
            </a:r>
            <a:r>
              <a:rPr lang="es-ES_tradnl" dirty="0"/>
              <a:t> in Colombia—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strictly</a:t>
            </a:r>
            <a:r>
              <a:rPr lang="es-ES_tradnl" dirty="0"/>
              <a:t> true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plays</a:t>
            </a:r>
            <a:r>
              <a:rPr lang="es-ES_tradnl" dirty="0"/>
              <a:t> to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pride</a:t>
            </a:r>
            <a:r>
              <a:rPr lang="es-ES_tradnl" dirty="0"/>
              <a:t> in country), </a:t>
            </a:r>
            <a:r>
              <a:rPr lang="es-ES_tradnl" dirty="0" err="1"/>
              <a:t>started</a:t>
            </a:r>
            <a:r>
              <a:rPr lang="es-ES_tradnl" dirty="0"/>
              <a:t> </a:t>
            </a:r>
            <a:r>
              <a:rPr lang="es-ES_tradnl" dirty="0" err="1"/>
              <a:t>learning</a:t>
            </a:r>
            <a:r>
              <a:rPr lang="es-ES_tradnl" dirty="0"/>
              <a:t> CS </a:t>
            </a:r>
            <a:r>
              <a:rPr lang="es-ES_tradnl" dirty="0" err="1"/>
              <a:t>because</a:t>
            </a:r>
            <a:r>
              <a:rPr lang="es-ES_tradnl" dirty="0"/>
              <a:t> I </a:t>
            </a:r>
            <a:r>
              <a:rPr lang="es-ES_tradnl" dirty="0" err="1"/>
              <a:t>wanted</a:t>
            </a:r>
            <a:r>
              <a:rPr lang="es-ES_tradnl" dirty="0"/>
              <a:t> to </a:t>
            </a:r>
            <a:r>
              <a:rPr lang="es-ES_tradnl" dirty="0" err="1"/>
              <a:t>understand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things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. I am </a:t>
            </a:r>
            <a:r>
              <a:rPr lang="es-ES_tradnl" dirty="0" err="1"/>
              <a:t>going</a:t>
            </a:r>
            <a:r>
              <a:rPr lang="es-ES_tradnl" dirty="0"/>
              <a:t> to </a:t>
            </a:r>
            <a:r>
              <a:rPr lang="es-ES_tradnl" dirty="0" err="1"/>
              <a:t>teach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, and I hope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come </a:t>
            </a:r>
            <a:r>
              <a:rPr lang="es-ES_tradnl" dirty="0" err="1"/>
              <a:t>out</a:t>
            </a:r>
            <a:r>
              <a:rPr lang="es-ES_tradnl" dirty="0"/>
              <a:t> of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knowing</a:t>
            </a:r>
            <a:r>
              <a:rPr lang="es-ES_tradnl" dirty="0"/>
              <a:t> more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things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and </a:t>
            </a:r>
            <a:r>
              <a:rPr lang="es-ES_tradnl" dirty="0" err="1"/>
              <a:t>wanting</a:t>
            </a:r>
            <a:r>
              <a:rPr lang="es-ES_tradnl" dirty="0"/>
              <a:t> to </a:t>
            </a:r>
            <a:r>
              <a:rPr lang="es-ES_tradnl" dirty="0" err="1"/>
              <a:t>know</a:t>
            </a:r>
            <a:r>
              <a:rPr lang="es-ES_tradnl" dirty="0"/>
              <a:t> </a:t>
            </a:r>
            <a:r>
              <a:rPr lang="es-ES_tradnl" dirty="0" err="1"/>
              <a:t>even</a:t>
            </a:r>
            <a:r>
              <a:rPr lang="es-ES_tradnl" dirty="0"/>
              <a:t>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795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744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31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AFC2D4-C4BE-9A43-BE77-76C44DBAE414}" type="slidenum">
              <a:rPr lang="en-US" altLang="en-US" sz="1200">
                <a:latin typeface="Times" charset="0"/>
              </a:rPr>
              <a:pPr/>
              <a:t>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Get code ready for this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34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Show </a:t>
            </a:r>
            <a:r>
              <a:rPr lang="es-ES_tradnl" dirty="0" err="1"/>
              <a:t>turn</a:t>
            </a:r>
            <a:r>
              <a:rPr lang="es-ES_tradnl" dirty="0"/>
              <a:t> </a:t>
            </a:r>
            <a:r>
              <a:rPr lang="es-ES_tradnl" dirty="0" err="1"/>
              <a:t>right</a:t>
            </a:r>
            <a:r>
              <a:rPr lang="es-ES_tradnl" dirty="0"/>
              <a:t> </a:t>
            </a:r>
            <a:r>
              <a:rPr lang="es-ES_tradnl" dirty="0" err="1"/>
              <a:t>decomposition</a:t>
            </a:r>
            <a:r>
              <a:rPr lang="es-ES_tradnl" dirty="0"/>
              <a:t> </a:t>
            </a:r>
            <a:r>
              <a:rPr lang="es-ES_tradnl" dirty="0" err="1"/>
              <a:t>after</a:t>
            </a:r>
            <a:r>
              <a:rPr lang="es-ES_tradnl" dirty="0"/>
              <a:t> </a:t>
            </a:r>
            <a:r>
              <a:rPr lang="es-ES_tradnl" dirty="0" err="1"/>
              <a:t>successfully</a:t>
            </a:r>
            <a:r>
              <a:rPr lang="es-ES_tradnl" dirty="0"/>
              <a:t> </a:t>
            </a:r>
            <a:r>
              <a:rPr lang="es-ES_tradnl" dirty="0" err="1"/>
              <a:t>coding</a:t>
            </a:r>
            <a:r>
              <a:rPr lang="es-ES_tradnl" dirty="0"/>
              <a:t> up Escalar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892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Definir un método nos deja descomponer nuestros programas en partes pequeñas que son más sencillas y que podemos reutilizar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8913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2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1E012F2-2A31-C940-959C-559122F87DAE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C2B4F7-BD9C-AE4A-9229-B43CB0645B22}" type="slidenum">
              <a:rPr lang="en-US" altLang="en-US" sz="1200">
                <a:latin typeface="Times" charset="0"/>
              </a:rPr>
              <a:pPr/>
              <a:t>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Luckily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, I am 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only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running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(</a:t>
            </a:r>
            <a:r>
              <a:rPr lang="es-ES_tradnl" dirty="0" err="1"/>
              <a:t>far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it!</a:t>
            </a:r>
            <a:r>
              <a:rPr lang="es-ES_tradnl" dirty="0"/>
              <a:t>)</a:t>
            </a:r>
          </a:p>
          <a:p>
            <a:endParaRPr lang="es-ES_tradnl" dirty="0"/>
          </a:p>
          <a:p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in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(</a:t>
            </a:r>
            <a:r>
              <a:rPr lang="es-ES_tradnl" dirty="0" err="1"/>
              <a:t>great</a:t>
            </a:r>
            <a:r>
              <a:rPr lang="es-ES_tradnl" dirty="0"/>
              <a:t> </a:t>
            </a:r>
            <a:r>
              <a:rPr lang="es-ES_tradnl" dirty="0" err="1"/>
              <a:t>people</a:t>
            </a:r>
            <a:r>
              <a:rPr lang="es-ES_tradnl" dirty="0"/>
              <a:t>), introduce Mario and Chris</a:t>
            </a:r>
          </a:p>
          <a:p>
            <a:endParaRPr lang="es-ES_tradnl" dirty="0"/>
          </a:p>
          <a:p>
            <a:r>
              <a:rPr lang="es-ES_tradnl" dirty="0" err="1"/>
              <a:t>What</a:t>
            </a:r>
            <a:r>
              <a:rPr lang="es-ES_tradnl" dirty="0"/>
              <a:t> are </a:t>
            </a:r>
            <a:r>
              <a:rPr lang="es-ES_tradnl" dirty="0" err="1"/>
              <a:t>SLs</a:t>
            </a:r>
            <a:r>
              <a:rPr lang="es-ES_tradnl" dirty="0"/>
              <a:t> (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I </a:t>
            </a:r>
            <a:r>
              <a:rPr lang="es-ES_tradnl" dirty="0" err="1"/>
              <a:t>got</a:t>
            </a:r>
            <a:r>
              <a:rPr lang="es-ES_tradnl" dirty="0"/>
              <a:t> </a:t>
            </a:r>
            <a:r>
              <a:rPr lang="es-ES_tradnl" dirty="0" err="1"/>
              <a:t>my</a:t>
            </a:r>
            <a:r>
              <a:rPr lang="es-ES_tradnl" dirty="0"/>
              <a:t> </a:t>
            </a:r>
            <a:r>
              <a:rPr lang="es-ES_tradnl" dirty="0" err="1"/>
              <a:t>start</a:t>
            </a:r>
            <a:r>
              <a:rPr lang="es-ES_tradnl" dirty="0"/>
              <a:t>, and </a:t>
            </a:r>
            <a:r>
              <a:rPr lang="es-ES_tradnl" dirty="0" err="1"/>
              <a:t>now</a:t>
            </a:r>
            <a:r>
              <a:rPr lang="es-ES_tradnl" dirty="0"/>
              <a:t> I </a:t>
            </a:r>
            <a:r>
              <a:rPr lang="es-ES_tradnl" dirty="0" err="1"/>
              <a:t>train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of </a:t>
            </a:r>
            <a:r>
              <a:rPr lang="es-ES_tradnl" dirty="0" err="1"/>
              <a:t>them</a:t>
            </a:r>
            <a:r>
              <a:rPr lang="es-ES_trad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609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82D045-5E00-924A-8F66-2F3753C1C8C6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2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2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840F04-B366-7049-9C42-EB22DF456E5B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4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4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0985B27-D9DE-3547-9272-A7A9807EF76C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6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6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D36BA5A-0A79-E641-8918-C7AB7EBD92D5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01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194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5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45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49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64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Special</a:t>
            </a:r>
            <a:r>
              <a:rPr lang="es-ES_tradnl" dirty="0"/>
              <a:t> </a:t>
            </a:r>
            <a:r>
              <a:rPr lang="es-ES_tradnl" dirty="0" err="1"/>
              <a:t>thanks</a:t>
            </a:r>
            <a:r>
              <a:rPr lang="es-ES_tradnl" dirty="0"/>
              <a:t> to Nick, </a:t>
            </a:r>
            <a:r>
              <a:rPr lang="es-ES_tradnl" dirty="0" err="1"/>
              <a:t>Asena</a:t>
            </a:r>
            <a:r>
              <a:rPr lang="es-ES_tradnl" dirty="0"/>
              <a:t>, </a:t>
            </a:r>
            <a:r>
              <a:rPr lang="es-ES_tradnl" dirty="0" err="1"/>
              <a:t>Dario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Nick </a:t>
            </a:r>
            <a:r>
              <a:rPr lang="es-ES_tradnl" dirty="0" err="1"/>
              <a:t>says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words</a:t>
            </a:r>
            <a:r>
              <a:rPr lang="es-ES_tradnl" dirty="0"/>
              <a:t>, </a:t>
            </a:r>
            <a:r>
              <a:rPr lang="es-ES_tradnl" dirty="0" err="1"/>
              <a:t>Dario</a:t>
            </a:r>
            <a:r>
              <a:rPr lang="es-ES_tradnl" dirty="0"/>
              <a:t> </a:t>
            </a:r>
            <a:r>
              <a:rPr lang="es-ES_tradnl" dirty="0" err="1"/>
              <a:t>says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words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7812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50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8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Mark the various CS Bridges, what CS Bridge is in relation to Stanford</a:t>
            </a: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This course is based on CS106A, which I taught last summer. You are going to learn in two weeks was they spend half a semester on at Stanford</a:t>
            </a:r>
          </a:p>
          <a:p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35E909A-F031-7B45-8DF7-53183898F0D6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It’s not just 106A from Stanford. We are collaborating, hope to learn from each other about how education works and take this home with us</a:t>
            </a:r>
          </a:p>
        </p:txBody>
      </p:sp>
    </p:spTree>
    <p:extLst>
      <p:ext uri="{BB962C8B-B14F-4D97-AF65-F5344CB8AC3E}">
        <p14:creationId xmlns:p14="http://schemas.microsoft.com/office/powerpoint/2010/main" val="294014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We will teach some specific things (Java syntax, Karel commands) but more importantly</a:t>
            </a:r>
            <a:r>
              <a:rPr lang="is-IS" altLang="en-US" dirty="0">
                <a:latin typeface="Times New Roman" charset="0"/>
              </a:rPr>
              <a:t>…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teach software engineering principles. Much larger than just programming.</a:t>
            </a:r>
          </a:p>
          <a:p>
            <a:r>
              <a:rPr lang="en-US" altLang="en-US" dirty="0">
                <a:latin typeface="Times New Roman" charset="0"/>
              </a:rPr>
              <a:t>Mechanics of the language are nothing compared to the principles.</a:t>
            </a:r>
          </a:p>
          <a:p>
            <a:r>
              <a:rPr lang="en-US" altLang="en-US" dirty="0">
                <a:latin typeface="Times New Roman" charset="0"/>
              </a:rPr>
              <a:t>You are going to learn the principles by programming in Java</a:t>
            </a:r>
          </a:p>
          <a:p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CS Bridge</a:t>
            </a:r>
          </a:p>
        </p:txBody>
      </p:sp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C0DD38-E4B0-2546-9177-522EFFB8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816100"/>
            <a:ext cx="4343400" cy="32258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181A264-AE6B-604D-B768-DDF9A4952B7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Escaparse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Prerequisitos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7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371600"/>
            <a:ext cx="5816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Está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prendido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3CF11-BFE9-054C-BF11-60D0A05D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259" y="1066800"/>
            <a:ext cx="5501482" cy="55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7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ChangeArrowheads="1"/>
          </p:cNvSpPr>
          <p:nvPr/>
        </p:nvSpPr>
        <p:spPr bwMode="auto">
          <a:xfrm>
            <a:off x="1618949" y="3151787"/>
            <a:ext cx="5906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charset="0"/>
              </a:rPr>
              <a:t>http://</a:t>
            </a:r>
            <a:r>
              <a:rPr lang="en-US" altLang="en-US" sz="4000" dirty="0" err="1">
                <a:latin typeface="Times New Roman" charset="0"/>
              </a:rPr>
              <a:t>uniandes.csbridge.org</a:t>
            </a:r>
            <a:endParaRPr lang="en-US" altLang="en-US" sz="4000" dirty="0">
              <a:latin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760181">
            <a:off x="1003300" y="166687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900" y="408622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650" y="1643063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Sitio 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¿Y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si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me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quedo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atrás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?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BB79C0-1881-1A42-B316-A7DFC3D34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86"/>
          <a:stretch/>
        </p:blipFill>
        <p:spPr>
          <a:xfrm>
            <a:off x="1649799" y="1482725"/>
            <a:ext cx="5844402" cy="3892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Comparte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ideas sin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hablar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del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código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608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El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poder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de la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computación</a:t>
            </a:r>
            <a:endParaRPr lang="en-US" altLang="en-US" sz="4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2" descr="optgemap.png">
            <a:extLst>
              <a:ext uri="{FF2B5EF4-FFF2-40B4-BE49-F238E27FC236}">
                <a16:creationId xmlns:a16="http://schemas.microsoft.com/office/drawing/2014/main" id="{CD66C0A6-CFF4-8849-A5BE-25A570EA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3" y="1143000"/>
            <a:ext cx="9147263" cy="510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45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Karel el robot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¡Hola </a:t>
            </a:r>
            <a:r>
              <a:rPr lang="en-US" sz="2800" dirty="0" err="1">
                <a:solidFill>
                  <a:schemeClr val="dk1"/>
                </a:solidFill>
                <a:latin typeface="+mn-lt"/>
              </a:rPr>
              <a:t>mundo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!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Karel el robot</a:t>
            </a:r>
          </a:p>
        </p:txBody>
      </p:sp>
    </p:spTree>
    <p:extLst>
      <p:ext uri="{BB962C8B-B14F-4D97-AF65-F5344CB8AC3E}">
        <p14:creationId xmlns:p14="http://schemas.microsoft.com/office/powerpoint/2010/main" val="32929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s</a:t>
            </a:r>
          </a:p>
        </p:txBody>
      </p:sp>
      <p:pic>
        <p:nvPicPr>
          <p:cNvPr id="4813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782888"/>
            <a:ext cx="18954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42560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es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programador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BB2BD-98E3-2D47-80F7-1BCD2C22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" y="1371600"/>
            <a:ext cx="9144000" cy="51470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955675" y="2141538"/>
            <a:ext cx="4897438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2604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79" name="Line 7"/>
          <p:cNvSpPr>
            <a:spLocks noChangeShapeType="1"/>
          </p:cNvSpPr>
          <p:nvPr/>
        </p:nvSpPr>
        <p:spPr bwMode="auto">
          <a:xfrm>
            <a:off x="94297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8"/>
          <p:cNvSpPr>
            <a:spLocks noChangeShapeType="1"/>
          </p:cNvSpPr>
          <p:nvPr/>
        </p:nvSpPr>
        <p:spPr bwMode="auto">
          <a:xfrm rot="-5400000">
            <a:off x="1438275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1922463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 rot="-5400000">
            <a:off x="2417763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2901950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6"/>
          <p:cNvSpPr>
            <a:spLocks noChangeShapeType="1"/>
          </p:cNvSpPr>
          <p:nvPr/>
        </p:nvSpPr>
        <p:spPr bwMode="auto">
          <a:xfrm rot="-5400000">
            <a:off x="3397250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>
            <a:off x="3881438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rot="-5400000">
            <a:off x="4376738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486092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Text Box 23"/>
          <p:cNvSpPr txBox="1">
            <a:spLocks noChangeArrowheads="1"/>
          </p:cNvSpPr>
          <p:nvPr/>
        </p:nvSpPr>
        <p:spPr bwMode="auto">
          <a:xfrm>
            <a:off x="22383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32162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41941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51720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2" name="Text Box 27"/>
          <p:cNvSpPr txBox="1">
            <a:spLocks noChangeArrowheads="1"/>
          </p:cNvSpPr>
          <p:nvPr/>
        </p:nvSpPr>
        <p:spPr bwMode="auto">
          <a:xfrm>
            <a:off x="12604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3" name="Line 28"/>
          <p:cNvSpPr>
            <a:spLocks noChangeShapeType="1"/>
          </p:cNvSpPr>
          <p:nvPr/>
        </p:nvSpPr>
        <p:spPr bwMode="auto">
          <a:xfrm>
            <a:off x="94297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Line 29"/>
          <p:cNvSpPr>
            <a:spLocks noChangeShapeType="1"/>
          </p:cNvSpPr>
          <p:nvPr/>
        </p:nvSpPr>
        <p:spPr bwMode="auto">
          <a:xfrm rot="-5400000">
            <a:off x="1438275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30"/>
          <p:cNvSpPr>
            <a:spLocks noChangeShapeType="1"/>
          </p:cNvSpPr>
          <p:nvPr/>
        </p:nvSpPr>
        <p:spPr bwMode="auto">
          <a:xfrm>
            <a:off x="1922463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31"/>
          <p:cNvSpPr>
            <a:spLocks noChangeShapeType="1"/>
          </p:cNvSpPr>
          <p:nvPr/>
        </p:nvSpPr>
        <p:spPr bwMode="auto">
          <a:xfrm rot="-5400000">
            <a:off x="2417763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32"/>
          <p:cNvSpPr>
            <a:spLocks noChangeShapeType="1"/>
          </p:cNvSpPr>
          <p:nvPr/>
        </p:nvSpPr>
        <p:spPr bwMode="auto">
          <a:xfrm>
            <a:off x="2901950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33"/>
          <p:cNvSpPr>
            <a:spLocks noChangeShapeType="1"/>
          </p:cNvSpPr>
          <p:nvPr/>
        </p:nvSpPr>
        <p:spPr bwMode="auto">
          <a:xfrm rot="-5400000">
            <a:off x="3397250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34"/>
          <p:cNvSpPr>
            <a:spLocks noChangeShapeType="1"/>
          </p:cNvSpPr>
          <p:nvPr/>
        </p:nvSpPr>
        <p:spPr bwMode="auto">
          <a:xfrm>
            <a:off x="3881438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35"/>
          <p:cNvSpPr>
            <a:spLocks noChangeShapeType="1"/>
          </p:cNvSpPr>
          <p:nvPr/>
        </p:nvSpPr>
        <p:spPr bwMode="auto">
          <a:xfrm rot="-5400000">
            <a:off x="4376738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36"/>
          <p:cNvSpPr>
            <a:spLocks noChangeShapeType="1"/>
          </p:cNvSpPr>
          <p:nvPr/>
        </p:nvSpPr>
        <p:spPr bwMode="auto">
          <a:xfrm>
            <a:off x="486092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Text Box 38"/>
          <p:cNvSpPr txBox="1">
            <a:spLocks noChangeArrowheads="1"/>
          </p:cNvSpPr>
          <p:nvPr/>
        </p:nvSpPr>
        <p:spPr bwMode="auto">
          <a:xfrm>
            <a:off x="22383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3" name="Text Box 39"/>
          <p:cNvSpPr txBox="1">
            <a:spLocks noChangeArrowheads="1"/>
          </p:cNvSpPr>
          <p:nvPr/>
        </p:nvSpPr>
        <p:spPr bwMode="auto">
          <a:xfrm>
            <a:off x="32162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4" name="Text Box 40"/>
          <p:cNvSpPr txBox="1">
            <a:spLocks noChangeArrowheads="1"/>
          </p:cNvSpPr>
          <p:nvPr/>
        </p:nvSpPr>
        <p:spPr bwMode="auto">
          <a:xfrm>
            <a:off x="41941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5" name="Text Box 41"/>
          <p:cNvSpPr txBox="1">
            <a:spLocks noChangeArrowheads="1"/>
          </p:cNvSpPr>
          <p:nvPr/>
        </p:nvSpPr>
        <p:spPr bwMode="auto">
          <a:xfrm>
            <a:off x="51720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6" name="Text Box 42"/>
          <p:cNvSpPr txBox="1">
            <a:spLocks noChangeArrowheads="1"/>
          </p:cNvSpPr>
          <p:nvPr/>
        </p:nvSpPr>
        <p:spPr bwMode="auto">
          <a:xfrm>
            <a:off x="12604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7" name="Line 44"/>
          <p:cNvSpPr>
            <a:spLocks noChangeShapeType="1"/>
          </p:cNvSpPr>
          <p:nvPr/>
        </p:nvSpPr>
        <p:spPr bwMode="auto">
          <a:xfrm rot="-5400000">
            <a:off x="1438275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46"/>
          <p:cNvSpPr>
            <a:spLocks noChangeShapeType="1"/>
          </p:cNvSpPr>
          <p:nvPr/>
        </p:nvSpPr>
        <p:spPr bwMode="auto">
          <a:xfrm rot="-5400000">
            <a:off x="2417763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48"/>
          <p:cNvSpPr>
            <a:spLocks noChangeShapeType="1"/>
          </p:cNvSpPr>
          <p:nvPr/>
        </p:nvSpPr>
        <p:spPr bwMode="auto">
          <a:xfrm rot="-5400000">
            <a:off x="3397250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rot="-5400000">
            <a:off x="4376738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Text Box 53"/>
          <p:cNvSpPr txBox="1">
            <a:spLocks noChangeArrowheads="1"/>
          </p:cNvSpPr>
          <p:nvPr/>
        </p:nvSpPr>
        <p:spPr bwMode="auto">
          <a:xfrm>
            <a:off x="22383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2" name="Text Box 54"/>
          <p:cNvSpPr txBox="1">
            <a:spLocks noChangeArrowheads="1"/>
          </p:cNvSpPr>
          <p:nvPr/>
        </p:nvSpPr>
        <p:spPr bwMode="auto">
          <a:xfrm>
            <a:off x="32162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3" name="Text Box 55"/>
          <p:cNvSpPr txBox="1">
            <a:spLocks noChangeArrowheads="1"/>
          </p:cNvSpPr>
          <p:nvPr/>
        </p:nvSpPr>
        <p:spPr bwMode="auto">
          <a:xfrm>
            <a:off x="41941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4" name="Text Box 56"/>
          <p:cNvSpPr txBox="1">
            <a:spLocks noChangeArrowheads="1"/>
          </p:cNvSpPr>
          <p:nvPr/>
        </p:nvSpPr>
        <p:spPr bwMode="auto">
          <a:xfrm>
            <a:off x="51720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5" name="Text Box 72"/>
          <p:cNvSpPr txBox="1">
            <a:spLocks noChangeArrowheads="1"/>
          </p:cNvSpPr>
          <p:nvPr/>
        </p:nvSpPr>
        <p:spPr bwMode="auto">
          <a:xfrm>
            <a:off x="642938" y="44164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6" name="Text Box 73"/>
          <p:cNvSpPr txBox="1">
            <a:spLocks noChangeArrowheads="1"/>
          </p:cNvSpPr>
          <p:nvPr/>
        </p:nvSpPr>
        <p:spPr bwMode="auto">
          <a:xfrm>
            <a:off x="642938" y="34385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7" name="Text Box 74"/>
          <p:cNvSpPr txBox="1">
            <a:spLocks noChangeArrowheads="1"/>
          </p:cNvSpPr>
          <p:nvPr/>
        </p:nvSpPr>
        <p:spPr bwMode="auto">
          <a:xfrm>
            <a:off x="642938" y="24479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8" name="Text Box 75"/>
          <p:cNvSpPr txBox="1">
            <a:spLocks noChangeArrowheads="1"/>
          </p:cNvSpPr>
          <p:nvPr/>
        </p:nvSpPr>
        <p:spPr bwMode="auto">
          <a:xfrm>
            <a:off x="960438" y="50577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9" name="Text Box 76"/>
          <p:cNvSpPr txBox="1">
            <a:spLocks noChangeArrowheads="1"/>
          </p:cNvSpPr>
          <p:nvPr/>
        </p:nvSpPr>
        <p:spPr bwMode="auto">
          <a:xfrm>
            <a:off x="1927225" y="50641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0" name="Text Box 77"/>
          <p:cNvSpPr txBox="1">
            <a:spLocks noChangeArrowheads="1"/>
          </p:cNvSpPr>
          <p:nvPr/>
        </p:nvSpPr>
        <p:spPr bwMode="auto">
          <a:xfrm>
            <a:off x="2906713" y="50704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1" name="Text Box 78"/>
          <p:cNvSpPr txBox="1">
            <a:spLocks noChangeArrowheads="1"/>
          </p:cNvSpPr>
          <p:nvPr/>
        </p:nvSpPr>
        <p:spPr bwMode="auto">
          <a:xfrm>
            <a:off x="3886200" y="50768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4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2" name="Text Box 79"/>
          <p:cNvSpPr txBox="1">
            <a:spLocks noChangeArrowheads="1"/>
          </p:cNvSpPr>
          <p:nvPr/>
        </p:nvSpPr>
        <p:spPr bwMode="auto">
          <a:xfrm>
            <a:off x="4865688" y="50831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5</a:t>
            </a:r>
            <a:endParaRPr lang="en-US" altLang="en-US" sz="1400">
              <a:latin typeface="Times New Roman" charset="0"/>
            </a:endParaRPr>
          </a:p>
        </p:txBody>
      </p:sp>
      <p:pic>
        <p:nvPicPr>
          <p:cNvPr id="50223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4183063"/>
            <a:ext cx="8366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2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3200"/>
            <a:ext cx="17081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25" name="TextBox 6"/>
          <p:cNvSpPr txBox="1">
            <a:spLocks noChangeArrowheads="1"/>
          </p:cNvSpPr>
          <p:nvPr/>
        </p:nvSpPr>
        <p:spPr bwMode="auto">
          <a:xfrm>
            <a:off x="7169150" y="2257425"/>
            <a:ext cx="88517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Norte</a:t>
            </a:r>
          </a:p>
        </p:txBody>
      </p:sp>
      <p:sp>
        <p:nvSpPr>
          <p:cNvPr id="50226" name="TextBox 115"/>
          <p:cNvSpPr txBox="1">
            <a:spLocks noChangeArrowheads="1"/>
          </p:cNvSpPr>
          <p:nvPr/>
        </p:nvSpPr>
        <p:spPr bwMode="auto">
          <a:xfrm>
            <a:off x="7305405" y="4516438"/>
            <a:ext cx="61266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Sur</a:t>
            </a:r>
          </a:p>
        </p:txBody>
      </p:sp>
      <p:sp>
        <p:nvSpPr>
          <p:cNvPr id="50227" name="TextBox 116"/>
          <p:cNvSpPr txBox="1">
            <a:spLocks noChangeArrowheads="1"/>
          </p:cNvSpPr>
          <p:nvPr/>
        </p:nvSpPr>
        <p:spPr bwMode="auto">
          <a:xfrm>
            <a:off x="5851526" y="3393430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Oeste</a:t>
            </a:r>
          </a:p>
        </p:txBody>
      </p:sp>
      <p:sp>
        <p:nvSpPr>
          <p:cNvPr id="50228" name="TextBox 117"/>
          <p:cNvSpPr txBox="1">
            <a:spLocks noChangeArrowheads="1"/>
          </p:cNvSpPr>
          <p:nvPr/>
        </p:nvSpPr>
        <p:spPr bwMode="auto">
          <a:xfrm>
            <a:off x="8472192" y="3393429"/>
            <a:ext cx="7136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Este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Karel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4274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429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5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428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4278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4279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Paredes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632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634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632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6325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6327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6328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Entiende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cuatro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comandos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3608388" y="1673225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3579813" y="2551113"/>
            <a:ext cx="54168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3590925" y="3489325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recogerCono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3602038" y="4508500"/>
            <a:ext cx="38779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moverse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044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0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pic>
        <p:nvPicPr>
          <p:cNvPr id="60421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moverse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246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249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247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246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247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247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girarIzquierda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656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658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656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6565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65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6568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girarIzquierda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863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2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861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8613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8614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8616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recogerCono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recogerCono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soy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C5B7EFE-9712-3D41-A25A-630AD5F04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0" y="1143000"/>
            <a:ext cx="4267200" cy="513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35494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ponerCono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489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ponerCono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544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8850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887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851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885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78852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78855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78856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antes</a:t>
            </a:r>
          </a:p>
        </p:txBody>
      </p:sp>
      <p:pic>
        <p:nvPicPr>
          <p:cNvPr id="78854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después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152400" y="-23813"/>
            <a:ext cx="96774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Necesito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voluntario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29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917575"/>
            <a:ext cx="5256212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81050"/>
            <a:ext cx="7786687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Patos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agua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Definición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704850" y="2559050"/>
            <a:ext cx="803296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nombre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espacio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 para el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cuerpo</a:t>
            </a:r>
            <a:endParaRPr lang="en-US" altLang="en-US" sz="3000" i="1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	(las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instrucciones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) del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método</a:t>
            </a:r>
            <a:endParaRPr lang="en-US" altLang="en-US" sz="3000" i="1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163489">
            <a:off x="4487736" y="4671697"/>
            <a:ext cx="3475218" cy="1200329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Esta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definición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adiciona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un nuevo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comando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al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vocabulario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de Karel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300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7043" name="AutoShape 2"/>
          <p:cNvSpPr>
            <a:spLocks/>
          </p:cNvSpPr>
          <p:nvPr/>
        </p:nvSpPr>
        <p:spPr bwMode="auto">
          <a:xfrm>
            <a:off x="5451475" y="1911350"/>
            <a:ext cx="350838" cy="4340225"/>
          </a:xfrm>
          <a:prstGeom prst="rightBrace">
            <a:avLst>
              <a:gd name="adj1" fmla="val 13470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475" y="3333750"/>
            <a:ext cx="2871788" cy="1089025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es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fuente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dirty="0">
                <a:latin typeface="DejaVu Serif" charset="0"/>
              </a:rPr>
              <a:t>del </a:t>
            </a:r>
            <a:r>
              <a:rPr lang="en-US" sz="2200" dirty="0" err="1">
                <a:latin typeface="DejaVu Serif" charset="0"/>
              </a:rPr>
              <a:t>programa</a:t>
            </a:r>
            <a:endParaRPr lang="en-US" sz="2200" dirty="0">
              <a:latin typeface="DejaVu Serif" charset="0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4416425" y="1814513"/>
            <a:ext cx="233363" cy="2874962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813" y="2903538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fuente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DejaVu Serif" charset="0"/>
              </a:rPr>
              <a:t>se llama un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método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89092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8213" y="3282950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979ABA-8E78-AD47-8433-FFE657BA7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698"/>
            <a:ext cx="9144000" cy="564776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 gran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equipo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3788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línea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código</a:t>
            </a:r>
            <a:r>
              <a:rPr lang="en-US" sz="2200" dirty="0">
                <a:latin typeface="DejaVu Serif" charset="0"/>
              </a:rPr>
              <a:t> define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nombre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método</a:t>
            </a:r>
            <a:endParaRPr lang="en-US" sz="2200" dirty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en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este</a:t>
            </a:r>
            <a:r>
              <a:rPr lang="en-US" sz="2200" dirty="0">
                <a:latin typeface="DejaVu Serif" charset="0"/>
              </a:rPr>
              <a:t>: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1140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5110560" y="756840"/>
            <a:ext cx="584200" cy="2880519"/>
          </a:xfrm>
          <a:prstGeom prst="curvedConnector2">
            <a:avLst/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93188" name="AutoShape 4"/>
          <p:cNvCxnSpPr>
            <a:cxnSpLocks noChangeShapeType="1"/>
          </p:cNvCxnSpPr>
          <p:nvPr/>
        </p:nvCxnSpPr>
        <p:spPr bwMode="auto">
          <a:xfrm rot="-5400000" flipH="1" flipV="1">
            <a:off x="4274344" y="2356644"/>
            <a:ext cx="2435225" cy="2700337"/>
          </a:xfrm>
          <a:prstGeom prst="curvedConnector4">
            <a:avLst>
              <a:gd name="adj1" fmla="val -9389"/>
              <a:gd name="adj2" fmla="val 8455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89166BE2-BC45-7247-97B1-E90608ADC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línea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código</a:t>
            </a:r>
            <a:r>
              <a:rPr lang="en-US" sz="2200" dirty="0">
                <a:latin typeface="DejaVu Serif" charset="0"/>
              </a:rPr>
              <a:t> define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nombre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método</a:t>
            </a:r>
            <a:endParaRPr lang="en-US" sz="2200" dirty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en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este</a:t>
            </a:r>
            <a:r>
              <a:rPr lang="en-US" sz="2200" dirty="0">
                <a:latin typeface="DejaVu Serif" charset="0"/>
              </a:rPr>
              <a:t>: </a:t>
            </a:r>
            <a:r>
              <a:rPr lang="en-US" sz="2200" dirty="0" err="1">
                <a:latin typeface="Ubuntu Mono" charset="0"/>
              </a:rPr>
              <a:t>girarDerecha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213" y="3306763"/>
            <a:ext cx="4768850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se llama una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instrucción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import</a:t>
            </a:r>
            <a:r>
              <a:rPr lang="en-US" sz="2200" dirty="0">
                <a:latin typeface="DejaVu Serif" charset="0"/>
              </a:rPr>
              <a:t>. Le dice a Java </a:t>
            </a:r>
            <a:r>
              <a:rPr lang="en-US" sz="2200" dirty="0" err="1">
                <a:latin typeface="DejaVu Serif" charset="0"/>
              </a:rPr>
              <a:t>qué</a:t>
            </a:r>
            <a:r>
              <a:rPr lang="en-US" sz="2200" dirty="0">
                <a:latin typeface="DejaVu Serif" charset="0"/>
              </a:rPr>
              <a:t> es Karel.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4175" y="1050925"/>
            <a:ext cx="2176463" cy="2255838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033838" y="1651000"/>
            <a:ext cx="446087" cy="446088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79488" y="4443413"/>
            <a:ext cx="446087" cy="447675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425" y="2544763"/>
            <a:ext cx="2441575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se llama un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bloque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de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endParaRPr lang="en-US" sz="2200" b="1" dirty="0">
              <a:latin typeface="DejaVu Serif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				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Estilo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los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1"/>
          <a:stretch/>
        </p:blipFill>
        <p:spPr bwMode="auto">
          <a:xfrm>
            <a:off x="238125" y="1828799"/>
            <a:ext cx="8437563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3BB26A-530D-EF4F-BADC-2C385DF74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79512"/>
            <a:ext cx="1295400" cy="6254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Antes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FB114F-741C-344C-A0E4-CE7EC5CC7B10}"/>
              </a:ext>
            </a:extLst>
          </p:cNvPr>
          <p:cNvSpPr txBox="1">
            <a:spLocks/>
          </p:cNvSpPr>
          <p:nvPr/>
        </p:nvSpPr>
        <p:spPr bwMode="auto">
          <a:xfrm>
            <a:off x="5729287" y="1179512"/>
            <a:ext cx="1828800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err="1"/>
              <a:t>Después</a:t>
            </a:r>
            <a:endParaRPr lang="en-US" kern="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C48C10-125F-144C-9F0D-D3333BB38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65532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Podríamos</a:t>
            </a:r>
            <a:r>
              <a:rPr lang="en-US" sz="2600" dirty="0"/>
              <a:t> </a:t>
            </a:r>
            <a:r>
              <a:rPr lang="en-US" sz="2600" dirty="0" err="1"/>
              <a:t>decir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2600" dirty="0"/>
              <a:t>Pero, es </a:t>
            </a:r>
            <a:r>
              <a:rPr lang="en-US" sz="2600" dirty="0" err="1"/>
              <a:t>muy</a:t>
            </a:r>
            <a:r>
              <a:rPr lang="en-US" sz="2600" dirty="0"/>
              <a:t> </a:t>
            </a:r>
            <a:r>
              <a:rPr lang="en-US" sz="2600" dirty="0" err="1"/>
              <a:t>repetitivo</a:t>
            </a:r>
            <a:r>
              <a:rPr lang="en-US" sz="2600" dirty="0"/>
              <a:t>. </a:t>
            </a:r>
            <a:r>
              <a:rPr lang="en-US" sz="2600" dirty="0" err="1"/>
              <a:t>Además</a:t>
            </a:r>
            <a:r>
              <a:rPr lang="en-US" sz="2600" dirty="0"/>
              <a:t>, es </a:t>
            </a:r>
            <a:r>
              <a:rPr lang="en-US" sz="2600" dirty="0" err="1"/>
              <a:t>difícil</a:t>
            </a:r>
            <a:r>
              <a:rPr lang="en-US" sz="2600" dirty="0"/>
              <a:t> </a:t>
            </a:r>
            <a:r>
              <a:rPr lang="en-US" sz="2600" dirty="0" err="1"/>
              <a:t>generalizar</a:t>
            </a:r>
            <a:r>
              <a:rPr lang="en-US" sz="2600" dirty="0"/>
              <a:t> el </a:t>
            </a:r>
            <a:r>
              <a:rPr lang="en-US" sz="2600" dirty="0" err="1"/>
              <a:t>programa</a:t>
            </a:r>
            <a:r>
              <a:rPr lang="en-US" sz="2600" dirty="0"/>
              <a:t>. </a:t>
            </a:r>
            <a:endParaRPr lang="en-US" sz="26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47A5533A-1620-F548-9BAB-40637BBE8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4" t="12741"/>
          <a:stretch/>
        </p:blipFill>
        <p:spPr bwMode="auto">
          <a:xfrm>
            <a:off x="3733800" y="1463675"/>
            <a:ext cx="4103688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741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Ciclos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for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C50D62-FA21-5A4A-B438-6B2949EBA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cambio</a:t>
            </a:r>
            <a:r>
              <a:rPr lang="en-US" sz="2600" dirty="0"/>
              <a:t>, </a:t>
            </a:r>
            <a:r>
              <a:rPr lang="en-US" sz="2600" dirty="0" err="1"/>
              <a:t>usa</a:t>
            </a:r>
            <a:r>
              <a:rPr lang="en-US" sz="2600" dirty="0"/>
              <a:t> un </a:t>
            </a:r>
            <a:r>
              <a:rPr lang="en-US" sz="2600" dirty="0" err="1"/>
              <a:t>ciclo</a:t>
            </a:r>
            <a:r>
              <a:rPr lang="en-US" sz="2600" dirty="0"/>
              <a:t> </a:t>
            </a:r>
            <a:r>
              <a:rPr lang="en-US" sz="2600" b="1" dirty="0"/>
              <a:t>for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2600" dirty="0" err="1"/>
              <a:t>Repite</a:t>
            </a:r>
            <a:r>
              <a:rPr lang="en-US" sz="2600" dirty="0"/>
              <a:t> las </a:t>
            </a:r>
            <a:r>
              <a:rPr lang="en-US" sz="2600" dirty="0" err="1"/>
              <a:t>instrucciones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el </a:t>
            </a:r>
            <a:r>
              <a:rPr lang="en-US" sz="2600" dirty="0" err="1"/>
              <a:t>cuerpo</a:t>
            </a:r>
            <a:r>
              <a:rPr lang="en-US" sz="2600" dirty="0"/>
              <a:t> del </a:t>
            </a:r>
            <a:r>
              <a:rPr lang="en-US" sz="2600" dirty="0" err="1"/>
              <a:t>ciclo</a:t>
            </a:r>
            <a:r>
              <a:rPr lang="en-US" sz="2600" dirty="0"/>
              <a:t> </a:t>
            </a:r>
            <a:r>
              <a:rPr lang="en-US" sz="2600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sz="2600" dirty="0"/>
              <a:t> </a:t>
            </a:r>
            <a:r>
              <a:rPr lang="en-US" sz="2600" dirty="0" err="1"/>
              <a:t>veces</a:t>
            </a:r>
            <a:r>
              <a:rPr lang="en-US" sz="2600" dirty="0"/>
              <a:t>.</a:t>
            </a:r>
            <a:endParaRPr lang="en-US" sz="26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70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A18A35-4D2B-E543-915B-F547D094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Ahora</a:t>
            </a:r>
            <a:r>
              <a:rPr lang="en-US" sz="2600" dirty="0"/>
              <a:t> </a:t>
            </a:r>
            <a:r>
              <a:rPr lang="en-US" sz="2600" dirty="0" err="1"/>
              <a:t>podemos</a:t>
            </a:r>
            <a:r>
              <a:rPr lang="en-US" sz="2600" dirty="0"/>
              <a:t> </a:t>
            </a:r>
            <a:r>
              <a:rPr lang="en-US" sz="2600" dirty="0" err="1"/>
              <a:t>decir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2800" dirty="0"/>
              <a:t>Es </a:t>
            </a:r>
            <a:r>
              <a:rPr lang="en-US" sz="2600" dirty="0" err="1"/>
              <a:t>menos</a:t>
            </a:r>
            <a:r>
              <a:rPr lang="en-US" sz="2800" dirty="0"/>
              <a:t> </a:t>
            </a:r>
            <a:r>
              <a:rPr lang="en-US" sz="2800" dirty="0" err="1"/>
              <a:t>repetitivo</a:t>
            </a:r>
            <a:r>
              <a:rPr lang="en-US" sz="2800" dirty="0"/>
              <a:t> y </a:t>
            </a:r>
            <a:r>
              <a:rPr lang="en-US" sz="2800" dirty="0" err="1"/>
              <a:t>más</a:t>
            </a:r>
            <a:r>
              <a:rPr lang="en-US" sz="2800" dirty="0"/>
              <a:t> </a:t>
            </a:r>
            <a:r>
              <a:rPr lang="en-US" sz="2800" dirty="0" err="1"/>
              <a:t>fácil</a:t>
            </a:r>
            <a:r>
              <a:rPr lang="en-US" sz="2800" dirty="0"/>
              <a:t> </a:t>
            </a:r>
            <a:r>
              <a:rPr lang="en-US" sz="2800" dirty="0" err="1"/>
              <a:t>cambiar</a:t>
            </a:r>
            <a:r>
              <a:rPr lang="en-US" sz="2800" dirty="0"/>
              <a:t> (por </a:t>
            </a:r>
            <a:r>
              <a:rPr lang="en-US" sz="2800" dirty="0" err="1"/>
              <a:t>ejemplo</a:t>
            </a:r>
            <a:r>
              <a:rPr lang="en-US" sz="2800" dirty="0"/>
              <a:t>: </a:t>
            </a:r>
            <a:r>
              <a:rPr lang="en-US" sz="2800" dirty="0" err="1"/>
              <a:t>poner</a:t>
            </a:r>
            <a:r>
              <a:rPr lang="en-US" sz="2800" dirty="0"/>
              <a:t> 25 </a:t>
            </a:r>
            <a:r>
              <a:rPr lang="en-US" sz="2800" dirty="0" err="1"/>
              <a:t>conos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vez</a:t>
            </a:r>
            <a:r>
              <a:rPr lang="en-US" sz="2800" dirty="0"/>
              <a:t> de 100)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D49A46F4-5218-CD47-B661-4B170CA92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4" t="12741"/>
          <a:stretch/>
        </p:blipFill>
        <p:spPr bwMode="auto">
          <a:xfrm>
            <a:off x="4876800" y="2895600"/>
            <a:ext cx="267009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059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Ciclos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for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AE3F90-7720-CC4D-A610-281F10FE855E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600" kern="0"/>
              <a:t> Unos ejemplos del uso de ciclos </a:t>
            </a:r>
            <a:r>
              <a:rPr lang="en-US" sz="2600" b="1" kern="0"/>
              <a:t>for</a:t>
            </a:r>
            <a:r>
              <a:rPr lang="en-US" sz="2600" kern="0"/>
              <a:t>:</a:t>
            </a:r>
          </a:p>
          <a:p>
            <a:pPr marL="344487" lvl="1" indent="0">
              <a:buFontTx/>
              <a:buNone/>
            </a:pPr>
            <a:endParaRPr lang="en-US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317DE-D3CF-3245-B87A-8726209A421D}"/>
              </a:ext>
            </a:extLst>
          </p:cNvPr>
          <p:cNvSpPr txBox="1"/>
          <p:nvPr/>
        </p:nvSpPr>
        <p:spPr>
          <a:xfrm>
            <a:off x="990598" y="2409735"/>
            <a:ext cx="5530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91FBB-FD43-8649-A99A-11AF84871AA0}"/>
              </a:ext>
            </a:extLst>
          </p:cNvPr>
          <p:cNvSpPr txBox="1"/>
          <p:nvPr/>
        </p:nvSpPr>
        <p:spPr>
          <a:xfrm>
            <a:off x="990599" y="4191000"/>
            <a:ext cx="5530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4;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BA7C-A99C-C14D-83E0-AC1FB98FA7D7}"/>
              </a:ext>
            </a:extLst>
          </p:cNvPr>
          <p:cNvSpPr txBox="1"/>
          <p:nvPr/>
        </p:nvSpPr>
        <p:spPr>
          <a:xfrm>
            <a:off x="990598" y="1991096"/>
            <a:ext cx="5105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Karel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a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derecha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1B9B5-9817-C442-9241-DE4EBA0B2DF7}"/>
              </a:ext>
            </a:extLst>
          </p:cNvPr>
          <p:cNvSpPr txBox="1"/>
          <p:nvPr/>
        </p:nvSpPr>
        <p:spPr>
          <a:xfrm>
            <a:off x="990598" y="3797870"/>
            <a:ext cx="640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Karel se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mueve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una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escuadra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4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Box 5"/>
          <p:cNvSpPr txBox="1">
            <a:spLocks noChangeArrowheads="1"/>
          </p:cNvSpPr>
          <p:nvPr/>
        </p:nvSpPr>
        <p:spPr bwMode="auto">
          <a:xfrm>
            <a:off x="1212056" y="4133850"/>
            <a:ext cx="998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Asena</a:t>
            </a:r>
            <a:endParaRPr lang="en-US" alt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0AAC0-45B7-6545-8C78-1B571D1EA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262380"/>
            <a:ext cx="2673350" cy="268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E42C1-C14A-8D48-AFB1-A62E00FB3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5" y="1219200"/>
            <a:ext cx="2673350" cy="267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DAE47-8AA6-CE45-BFCC-F815A279C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673350" cy="267335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75AC3C58-C8C5-D249-88F4-CB83F566B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2617" y="4174488"/>
            <a:ext cx="998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 dirty="0"/>
              <a:t>Darío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F30CC97-E696-8544-AC45-FB99BB1B0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178" y="4133849"/>
            <a:ext cx="83899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Nick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8632ECC-7809-6C4A-9206-EF9161BDE5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Organizadores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9546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¡Tu 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CF362E-C1F7-F941-9D05-4E110E190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3600"/>
            <a:ext cx="5334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5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689850" y="2765425"/>
            <a:ext cx="347663" cy="3476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79613" y="2879725"/>
            <a:ext cx="347662" cy="347663"/>
          </a:xfrm>
          <a:prstGeom prst="ellipse">
            <a:avLst/>
          </a:prstGeom>
          <a:noFill/>
          <a:ln w="76200">
            <a:solidFill>
              <a:srgbClr val="00B0F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DD7403-02BA-B447-A602-9883734E8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187" y="2333625"/>
            <a:ext cx="347663" cy="347663"/>
          </a:xfrm>
          <a:prstGeom prst="ellips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2B27D7-5C87-E14F-B0FF-2250A4943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038600"/>
            <a:ext cx="347663" cy="347663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F5E40C-9D8D-3B48-B799-7CA9D715B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356526"/>
            <a:ext cx="347663" cy="347663"/>
          </a:xfrm>
          <a:prstGeom prst="ellips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788" y="-146050"/>
            <a:ext cx="12261851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2B3E48A-DBAE-A643-B2D9-9E768F32555A}"/>
              </a:ext>
            </a:extLst>
          </p:cNvPr>
          <p:cNvSpPr txBox="1">
            <a:spLocks noChangeArrowheads="1"/>
          </p:cNvSpPr>
          <p:nvPr/>
        </p:nvSpPr>
        <p:spPr>
          <a:xfrm>
            <a:off x="-609600" y="-146050"/>
            <a:ext cx="10668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8B983-9C34-884C-9742-6805889E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20200" cy="691515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Trabajo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colaborativo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02481-03C0-EA43-8D27-DE5010A66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267622"/>
            <a:ext cx="4495800" cy="25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Nuestra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aventura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5B1E7-87BC-494A-AABA-7C580A2E4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710"/>
            <a:ext cx="9144000" cy="53005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8702</TotalTime>
  <Words>1552</Words>
  <Application>Microsoft Macintosh PowerPoint</Application>
  <PresentationFormat>On-screen Show (4:3)</PresentationFormat>
  <Paragraphs>642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Century Gothic</vt:lpstr>
      <vt:lpstr>Courier</vt:lpstr>
      <vt:lpstr>DejaVu Serif</vt:lpstr>
      <vt:lpstr>Times</vt:lpstr>
      <vt:lpstr>Times New Roman</vt:lpstr>
      <vt:lpstr>Ubuntu Mono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Colin Kincaid</cp:lastModifiedBy>
  <cp:revision>5564</cp:revision>
  <cp:lastPrinted>2002-11-15T22:37:08Z</cp:lastPrinted>
  <dcterms:created xsi:type="dcterms:W3CDTF">1998-09-02T00:01:18Z</dcterms:created>
  <dcterms:modified xsi:type="dcterms:W3CDTF">2019-06-25T12:50:30Z</dcterms:modified>
</cp:coreProperties>
</file>